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359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AC9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6325"/>
  </p:normalViewPr>
  <p:slideViewPr>
    <p:cSldViewPr snapToGrid="0" snapToObjects="1">
      <p:cViewPr varScale="1">
        <p:scale>
          <a:sx n="149" d="100"/>
          <a:sy n="149" d="100"/>
        </p:scale>
        <p:origin x="184" y="5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18A262-DBAD-044A-A721-F429887FE7F1}" type="datetimeFigureOut">
              <a:rPr lang="en-GB" smtClean="0"/>
              <a:t>29/10/2022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75F85A-6506-9740-8431-8168EDD11B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374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i="0"/>
              <a:t>Cause and Effect Diagram</a:t>
            </a:r>
          </a:p>
          <a:p>
            <a:endParaRPr lang="en-US" sz="1200" b="0" i="0"/>
          </a:p>
          <a:p>
            <a:r>
              <a:rPr lang="en-US" sz="1200" b="0" i="0"/>
              <a:t>To begin to identify possible causes that contribute to the problem, ask “Why?”</a:t>
            </a:r>
          </a:p>
          <a:p>
            <a:r>
              <a:rPr lang="en-US" sz="1200" b="0" i="0"/>
              <a:t>Why does a particular possible cause contribute to the problem?</a:t>
            </a:r>
          </a:p>
          <a:p>
            <a:r>
              <a:rPr lang="en-US" sz="1200" b="0" i="0"/>
              <a:t>The answer to each “Why” becomes another level of increasing detail in that category.</a:t>
            </a:r>
          </a:p>
          <a:p>
            <a:r>
              <a:rPr lang="en-US" sz="1200" b="0" i="0"/>
              <a:t>Small branches form the detail off the major bones.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604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88A925-CFFC-BAD9-4177-3E568C39B7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3A8284-AC89-8E8F-FC9A-967180ADE0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D0AFF0-E854-1CE0-4D5B-CEF4B668E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58483-F080-244F-9E36-9508D3EAB089}" type="datetimeFigureOut">
              <a:rPr lang="en-GB" smtClean="0"/>
              <a:t>29/10/2022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546A1B-3571-7F27-BC46-D0974FA80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2ADF06-7DFF-7126-15EC-98ECFE545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9E685-202E-FA4D-ABD0-1502215622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1152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5D35C1-A657-8573-177F-EE403988E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DCEEE7-C5C3-87F1-F07D-854767D078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CA6CA-46DC-D53F-4D88-47B947DBBD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58483-F080-244F-9E36-9508D3EAB089}" type="datetimeFigureOut">
              <a:rPr lang="en-GB" smtClean="0"/>
              <a:t>29/10/2022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DFDAEB-21F2-1F6C-F103-4ADDEB623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A49E25-DE4E-C7AE-3F51-4B4B03076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9E685-202E-FA4D-ABD0-1502215622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4583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71F8276-44E5-2913-D1E6-3A9F97D177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3EE58E-571A-AC6A-47D7-E14FDD5829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B0AA03-0EB9-D1B0-0301-47B90C67D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58483-F080-244F-9E36-9508D3EAB089}" type="datetimeFigureOut">
              <a:rPr lang="en-GB" smtClean="0"/>
              <a:t>29/10/2022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3D2FDA-705B-109A-706E-86C48A952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242E87-78DA-5B13-C09A-67CCB35E1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9E685-202E-FA4D-ABD0-1502215622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27389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rvi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8"/>
          <p:cNvSpPr>
            <a:spLocks noGrp="1" noChangeAspect="1"/>
          </p:cNvSpPr>
          <p:nvPr>
            <p:ph type="pic" sz="quarter" idx="10"/>
          </p:nvPr>
        </p:nvSpPr>
        <p:spPr>
          <a:xfrm>
            <a:off x="0" y="1709862"/>
            <a:ext cx="12192000" cy="3158274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759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14:reveal/>
      </p:transition>
    </mc:Choice>
    <mc:Fallback xmlns="">
      <p:transition spd="slow" advTm="3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3F3F53-D19F-E6E4-F12A-443E48EBBE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7F33DF-4D9E-A1B1-DDC7-17FA0DB9C5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C90675-5C07-D52F-8670-502B7A634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58483-F080-244F-9E36-9508D3EAB089}" type="datetimeFigureOut">
              <a:rPr lang="en-GB" smtClean="0"/>
              <a:t>29/10/2022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616E67-23E0-7A48-6B67-5853B7C80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941323-5B2A-A118-EE5E-47DA6645B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9E685-202E-FA4D-ABD0-1502215622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2325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20622-50BC-684F-0205-569DD68F0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EDE433-C9EE-E074-56CE-CF12E437FA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B1457C-02B5-3441-642D-D793A06D3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58483-F080-244F-9E36-9508D3EAB089}" type="datetimeFigureOut">
              <a:rPr lang="en-GB" smtClean="0"/>
              <a:t>29/10/2022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01DF2A-21EF-5927-B4CE-7FA512C47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8D4639-3EBC-2915-052E-6D886DE60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9E685-202E-FA4D-ABD0-1502215622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3886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13FAA-E055-BE4B-9158-776B1DFA4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273195-65F9-6D01-4C99-481E3B95C7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6C8A7A-C8C9-D6D5-2B25-146794B147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189B71-A010-2D5C-1B5C-D7A08A5B0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58483-F080-244F-9E36-9508D3EAB089}" type="datetimeFigureOut">
              <a:rPr lang="en-GB" smtClean="0"/>
              <a:t>29/10/2022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F6D668-7A2E-1DA1-F2C7-BA5882C5F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80C577-E8FF-5823-710B-58474A2FA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9E685-202E-FA4D-ABD0-1502215622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690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9F2E7-CE97-F6C3-9F4C-54B9E0330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EEE117-DA13-BAD2-60F6-DB0B9BD251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FD3FB1-EC8D-7D86-9B21-608D281BF1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5AB217-3CF4-CECF-D57F-DC7BFCDD60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70D6AF-7E8F-29DF-24A2-E000EDE86C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A475712-3BED-7770-11BF-6A4CEB742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58483-F080-244F-9E36-9508D3EAB089}" type="datetimeFigureOut">
              <a:rPr lang="en-GB" smtClean="0"/>
              <a:t>29/10/2022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A7FF2C-4DAF-5A98-5BD7-36B407D91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98101A9-07DA-3500-255A-11E0C71BF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9E685-202E-FA4D-ABD0-1502215622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4611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0AFD4-8234-6E8D-C4C5-15E8824DF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B9E431-506E-FA17-6584-153C05AE1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58483-F080-244F-9E36-9508D3EAB089}" type="datetimeFigureOut">
              <a:rPr lang="en-GB" smtClean="0"/>
              <a:t>29/10/2022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67CDF7-A546-D258-C41B-707ACB1FD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44CB7A-0C91-C8CE-C542-C5A2E0D8D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9E685-202E-FA4D-ABD0-1502215622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7395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2E107AA-FEDE-9274-A40B-B54E61F3C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58483-F080-244F-9E36-9508D3EAB089}" type="datetimeFigureOut">
              <a:rPr lang="en-GB" smtClean="0"/>
              <a:t>29/10/2022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FFAA1A-CF53-A6A4-8D1D-C9DEAD0C3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C98E2B-5736-64AC-D1D1-D63E09B0D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9E685-202E-FA4D-ABD0-1502215622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9926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A9603-BE1C-CFB9-1CA0-0E4BE5B78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65475E-991F-C9B7-6D86-6111AE5784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C5C7C1-2732-B7BC-061A-C5BDF2B127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55345F-D83A-C935-89A4-928C47EE7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58483-F080-244F-9E36-9508D3EAB089}" type="datetimeFigureOut">
              <a:rPr lang="en-GB" smtClean="0"/>
              <a:t>29/10/2022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677E58-43C1-67F6-4FFD-2CF9A22AB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5E8E0F-09FC-2AB8-89D4-6C4FF1BFC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9E685-202E-FA4D-ABD0-1502215622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194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F113F-ED83-18BA-5B71-BB91C94D3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8B863C-C19F-82E2-CADF-C84D64C2F1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6DFC3D-D48C-2117-FDB9-76DAEAC126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0163B5-C2C4-C51B-25B4-A8E2DC0A8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58483-F080-244F-9E36-9508D3EAB089}" type="datetimeFigureOut">
              <a:rPr lang="en-GB" smtClean="0"/>
              <a:t>29/10/2022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2AFB3D-C4EB-6254-830B-39EBA50F9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DDDBC8-6544-7323-B739-3C61109FB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9E685-202E-FA4D-ABD0-1502215622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0971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F5A4F9-2AB5-F9F3-4D2F-89EA820A13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2F923C-074B-2BF6-C2D1-F6B368AC8F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40FF9A-1020-9A48-8250-47AEBC4245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A58483-F080-244F-9E36-9508D3EAB089}" type="datetimeFigureOut">
              <a:rPr lang="en-GB" smtClean="0"/>
              <a:t>29/10/2022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5D0339-5BE1-5D31-8778-60D9EC85C9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DB9508-BFDD-BAD4-8083-50DEF6F6A6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09E685-202E-FA4D-ABD0-1502215622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7060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435928" y="317122"/>
            <a:ext cx="6757035" cy="625855"/>
            <a:chOff x="844266" y="467714"/>
            <a:chExt cx="12634138" cy="1251710"/>
          </a:xfrm>
        </p:grpSpPr>
        <p:sp>
          <p:nvSpPr>
            <p:cNvPr id="7" name="TextBox 6"/>
            <p:cNvSpPr txBox="1"/>
            <p:nvPr/>
          </p:nvSpPr>
          <p:spPr>
            <a:xfrm>
              <a:off x="1118704" y="467714"/>
              <a:ext cx="12359700" cy="1200312"/>
            </a:xfrm>
            <a:prstGeom prst="rect">
              <a:avLst/>
            </a:prstGeom>
            <a:noFill/>
          </p:spPr>
          <p:txBody>
            <a:bodyPr wrap="square" lIns="45711" tIns="22856" rIns="45711" bIns="22856" rtlCol="0">
              <a:spAutoFit/>
            </a:bodyPr>
            <a:lstStyle/>
            <a:p>
              <a:r>
                <a:rPr lang="en-NZ" dirty="0">
                  <a:solidFill>
                    <a:schemeClr val="tx2">
                      <a:lumMod val="20000"/>
                      <a:lumOff val="80000"/>
                    </a:schemeClr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Develop theories and ideas (potential root causes)</a:t>
              </a:r>
            </a:p>
            <a:p>
              <a:r>
                <a:rPr lang="en-NZ" dirty="0">
                  <a:solidFill>
                    <a:srgbClr val="0092A9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cause and effect diagram</a:t>
              </a:r>
            </a:p>
          </p:txBody>
        </p:sp>
        <p:sp>
          <p:nvSpPr>
            <p:cNvPr id="8" name="Rectangle 7"/>
            <p:cNvSpPr/>
            <p:nvPr/>
          </p:nvSpPr>
          <p:spPr>
            <a:xfrm rot="16200000">
              <a:off x="324473" y="1139076"/>
              <a:ext cx="1100141" cy="60555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45670" tIns="22836" rIns="45670" bIns="22836" rtlCol="0" anchor="ctr"/>
            <a:lstStyle/>
            <a:p>
              <a:pPr algn="ctr"/>
              <a:endParaRPr lang="en-US" sz="1000">
                <a:solidFill>
                  <a:schemeClr val="accent2"/>
                </a:solidFill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613820" y="1775866"/>
            <a:ext cx="8951495" cy="3826042"/>
            <a:chOff x="3224464" y="3551732"/>
            <a:chExt cx="17902989" cy="7652084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3256347" y="7376026"/>
              <a:ext cx="13884641" cy="0"/>
            </a:xfrm>
            <a:prstGeom prst="line">
              <a:avLst/>
            </a:prstGeom>
            <a:ln w="28575">
              <a:solidFill>
                <a:srgbClr val="222A3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3224464" y="3551732"/>
              <a:ext cx="3826042" cy="3826042"/>
            </a:xfrm>
            <a:prstGeom prst="line">
              <a:avLst/>
            </a:prstGeom>
            <a:ln w="28575">
              <a:solidFill>
                <a:srgbClr val="222A3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7170070" y="3551732"/>
              <a:ext cx="3826042" cy="3826042"/>
            </a:xfrm>
            <a:prstGeom prst="line">
              <a:avLst/>
            </a:prstGeom>
            <a:ln w="28575">
              <a:solidFill>
                <a:srgbClr val="222A3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11115675" y="3551732"/>
              <a:ext cx="3826042" cy="3826042"/>
            </a:xfrm>
            <a:prstGeom prst="line">
              <a:avLst/>
            </a:prstGeom>
            <a:ln w="28575">
              <a:solidFill>
                <a:srgbClr val="222A3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3224464" y="7377774"/>
              <a:ext cx="3826042" cy="3826042"/>
            </a:xfrm>
            <a:prstGeom prst="line">
              <a:avLst/>
            </a:prstGeom>
            <a:ln w="28575">
              <a:solidFill>
                <a:srgbClr val="222A3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878435" y="7377774"/>
              <a:ext cx="3826042" cy="3826042"/>
            </a:xfrm>
            <a:prstGeom prst="line">
              <a:avLst/>
            </a:prstGeom>
            <a:ln w="28575">
              <a:solidFill>
                <a:srgbClr val="222A3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12412842" y="7377774"/>
              <a:ext cx="3826042" cy="3826042"/>
            </a:xfrm>
            <a:prstGeom prst="line">
              <a:avLst/>
            </a:prstGeom>
            <a:ln w="28575">
              <a:solidFill>
                <a:srgbClr val="222A3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1" name="Group 30"/>
            <p:cNvGrpSpPr/>
            <p:nvPr/>
          </p:nvGrpSpPr>
          <p:grpSpPr>
            <a:xfrm>
              <a:off x="17140988" y="5350064"/>
              <a:ext cx="3986465" cy="4055419"/>
              <a:chOff x="17140988" y="5350064"/>
              <a:chExt cx="3986465" cy="4055419"/>
            </a:xfrm>
          </p:grpSpPr>
          <p:sp>
            <p:nvSpPr>
              <p:cNvPr id="16" name="Rounded Rectangle 15"/>
              <p:cNvSpPr/>
              <p:nvPr/>
            </p:nvSpPr>
            <p:spPr>
              <a:xfrm>
                <a:off x="17140988" y="5350064"/>
                <a:ext cx="3986465" cy="4055419"/>
              </a:xfrm>
              <a:prstGeom prst="roundRect">
                <a:avLst/>
              </a:prstGeom>
              <a:solidFill>
                <a:srgbClr val="5AC99A"/>
              </a:solidFill>
              <a:ln>
                <a:solidFill>
                  <a:srgbClr val="5AC99A"/>
                </a:solidFill>
              </a:ln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>
                  <a:solidFill>
                    <a:srgbClr val="5AC99A"/>
                  </a:solidFill>
                </a:endParaRPr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17695076" y="6685276"/>
                <a:ext cx="2878289" cy="615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endParaRPr lang="en-US" sz="1400" dirty="0">
                  <a:solidFill>
                    <a:schemeClr val="tx2"/>
                  </a:solidFill>
                  <a:latin typeface="Roboto regular" panose="02000000000000000000" pitchFamily="2" charset="0"/>
                  <a:ea typeface="Roboto regular" panose="02000000000000000000" pitchFamily="2" charset="0"/>
                </a:endParaRPr>
              </a:p>
            </p:txBody>
          </p:sp>
        </p:grpSp>
      </p:grpSp>
      <p:cxnSp>
        <p:nvCxnSpPr>
          <p:cNvPr id="32" name="Straight Arrow Connector 31"/>
          <p:cNvCxnSpPr/>
          <p:nvPr/>
        </p:nvCxnSpPr>
        <p:spPr>
          <a:xfrm flipH="1">
            <a:off x="1755553" y="1910153"/>
            <a:ext cx="1228154" cy="0"/>
          </a:xfrm>
          <a:prstGeom prst="straightConnector1">
            <a:avLst/>
          </a:prstGeom>
          <a:ln w="28575">
            <a:solidFill>
              <a:srgbClr val="222A3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H="1">
            <a:off x="2555816" y="2705786"/>
            <a:ext cx="1228154" cy="0"/>
          </a:xfrm>
          <a:prstGeom prst="straightConnector1">
            <a:avLst/>
          </a:prstGeom>
          <a:ln w="28575">
            <a:solidFill>
              <a:srgbClr val="222A3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H="1" flipV="1">
            <a:off x="3454564" y="2705786"/>
            <a:ext cx="788229" cy="798919"/>
          </a:xfrm>
          <a:prstGeom prst="straightConnector1">
            <a:avLst/>
          </a:prstGeom>
          <a:ln w="28575">
            <a:solidFill>
              <a:srgbClr val="222A3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H="1">
            <a:off x="3730562" y="1909147"/>
            <a:ext cx="1228154" cy="0"/>
          </a:xfrm>
          <a:prstGeom prst="straightConnector1">
            <a:avLst/>
          </a:prstGeom>
          <a:ln w="28575">
            <a:solidFill>
              <a:srgbClr val="222A3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H="1">
            <a:off x="4530825" y="2704780"/>
            <a:ext cx="1228154" cy="0"/>
          </a:xfrm>
          <a:prstGeom prst="straightConnector1">
            <a:avLst/>
          </a:prstGeom>
          <a:ln w="28575">
            <a:solidFill>
              <a:srgbClr val="222A3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H="1" flipV="1">
            <a:off x="5429573" y="2704780"/>
            <a:ext cx="788229" cy="798919"/>
          </a:xfrm>
          <a:prstGeom prst="straightConnector1">
            <a:avLst/>
          </a:prstGeom>
          <a:ln w="28575">
            <a:solidFill>
              <a:srgbClr val="222A3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flipH="1" flipV="1">
            <a:off x="4974638" y="2710107"/>
            <a:ext cx="788229" cy="798919"/>
          </a:xfrm>
          <a:prstGeom prst="straightConnector1">
            <a:avLst/>
          </a:prstGeom>
          <a:ln w="28575">
            <a:solidFill>
              <a:srgbClr val="222A3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H="1">
            <a:off x="1767587" y="5446128"/>
            <a:ext cx="1228154" cy="0"/>
          </a:xfrm>
          <a:prstGeom prst="straightConnector1">
            <a:avLst/>
          </a:prstGeom>
          <a:ln w="28575">
            <a:solidFill>
              <a:srgbClr val="222A3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H="1">
            <a:off x="2779990" y="4433181"/>
            <a:ext cx="1228154" cy="0"/>
          </a:xfrm>
          <a:prstGeom prst="straightConnector1">
            <a:avLst/>
          </a:prstGeom>
          <a:ln w="28575">
            <a:solidFill>
              <a:srgbClr val="222A3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flipV="1">
            <a:off x="2995741" y="4433181"/>
            <a:ext cx="788229" cy="798919"/>
          </a:xfrm>
          <a:prstGeom prst="straightConnector1">
            <a:avLst/>
          </a:prstGeom>
          <a:ln w="28575">
            <a:solidFill>
              <a:srgbClr val="222A3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V="1">
            <a:off x="2540806" y="4438509"/>
            <a:ext cx="788229" cy="798919"/>
          </a:xfrm>
          <a:prstGeom prst="straightConnector1">
            <a:avLst/>
          </a:prstGeom>
          <a:ln w="28575">
            <a:solidFill>
              <a:srgbClr val="222A3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H="1">
            <a:off x="6782169" y="5036553"/>
            <a:ext cx="1228154" cy="0"/>
          </a:xfrm>
          <a:prstGeom prst="straightConnector1">
            <a:avLst/>
          </a:prstGeom>
          <a:ln w="28575">
            <a:solidFill>
              <a:srgbClr val="222A3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6560462" y="4035136"/>
            <a:ext cx="1228154" cy="0"/>
          </a:xfrm>
          <a:prstGeom prst="straightConnector1">
            <a:avLst/>
          </a:prstGeom>
          <a:ln w="28575">
            <a:solidFill>
              <a:srgbClr val="222A3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5777147" y="4800279"/>
            <a:ext cx="1228154" cy="0"/>
          </a:xfrm>
          <a:prstGeom prst="straightConnector1">
            <a:avLst/>
          </a:prstGeom>
          <a:ln w="28575">
            <a:solidFill>
              <a:srgbClr val="222A3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flipV="1">
            <a:off x="5309073" y="4800279"/>
            <a:ext cx="788229" cy="798919"/>
          </a:xfrm>
          <a:prstGeom prst="straightConnector1">
            <a:avLst/>
          </a:prstGeom>
          <a:ln w="28575">
            <a:solidFill>
              <a:srgbClr val="222A3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 34">
            <a:extLst>
              <a:ext uri="{FF2B5EF4-FFF2-40B4-BE49-F238E27FC236}">
                <a16:creationId xmlns:a16="http://schemas.microsoft.com/office/drawing/2014/main" id="{7505950F-97E9-4D40-9273-A24376E2E9E2}"/>
              </a:ext>
            </a:extLst>
          </p:cNvPr>
          <p:cNvGrpSpPr/>
          <p:nvPr/>
        </p:nvGrpSpPr>
        <p:grpSpPr>
          <a:xfrm>
            <a:off x="8572082" y="6153257"/>
            <a:ext cx="1993232" cy="276981"/>
            <a:chOff x="7899351" y="11817231"/>
            <a:chExt cx="15011419" cy="553961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C98B256E-B6EC-9748-A7C5-CD145D3F70E1}"/>
                </a:ext>
              </a:extLst>
            </p:cNvPr>
            <p:cNvSpPr/>
            <p:nvPr/>
          </p:nvSpPr>
          <p:spPr>
            <a:xfrm>
              <a:off x="7899351" y="11849100"/>
              <a:ext cx="15011419" cy="464942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50A392EB-8FCC-FE43-AD4A-7FA9BEEBD9D2}"/>
                </a:ext>
              </a:extLst>
            </p:cNvPr>
            <p:cNvSpPr txBox="1"/>
            <p:nvPr/>
          </p:nvSpPr>
          <p:spPr>
            <a:xfrm>
              <a:off x="12414897" y="11817231"/>
              <a:ext cx="5728679" cy="553961"/>
            </a:xfrm>
            <a:prstGeom prst="rect">
              <a:avLst/>
            </a:prstGeom>
            <a:noFill/>
          </p:spPr>
          <p:txBody>
            <a:bodyPr wrap="square" lIns="91422" tIns="45711" rIns="91422" bIns="45711" rtlCol="0">
              <a:spAutoFit/>
            </a:bodyPr>
            <a:lstStyle/>
            <a:p>
              <a:pPr algn="ctr"/>
              <a:r>
                <a:rPr lang="sr-Latn-ME" sz="1200">
                  <a:solidFill>
                    <a:schemeClr val="bg1"/>
                  </a:solidFill>
                  <a:latin typeface="Roboto Black" panose="02000000000000000000" pitchFamily="2" charset="0"/>
                  <a:ea typeface="Roboto Black" panose="02000000000000000000" pitchFamily="2" charset="0"/>
                  <a:cs typeface="Roboto" panose="02000000000000000000" pitchFamily="2" charset="0"/>
                </a:rPr>
                <a:t>EFFECT</a:t>
              </a:r>
              <a:endParaRPr lang="en-US" sz="1200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Roboto" panose="02000000000000000000" pitchFamily="2" charset="0"/>
              </a:endParaRP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5D541F2D-B62E-1B40-AC9A-0987220EC3C9}"/>
              </a:ext>
            </a:extLst>
          </p:cNvPr>
          <p:cNvGrpSpPr/>
          <p:nvPr/>
        </p:nvGrpSpPr>
        <p:grpSpPr>
          <a:xfrm>
            <a:off x="1613820" y="6153257"/>
            <a:ext cx="6769768" cy="276981"/>
            <a:chOff x="12075058" y="11817231"/>
            <a:chExt cx="13916524" cy="553961"/>
          </a:xfrm>
        </p:grpSpPr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760DB642-6BCD-9B44-A6ED-615FF478737C}"/>
                </a:ext>
              </a:extLst>
            </p:cNvPr>
            <p:cNvSpPr/>
            <p:nvPr/>
          </p:nvSpPr>
          <p:spPr>
            <a:xfrm>
              <a:off x="12075058" y="11849100"/>
              <a:ext cx="13916524" cy="464942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57E95C2C-B4CE-B142-A5E9-F6647D9014EF}"/>
                </a:ext>
              </a:extLst>
            </p:cNvPr>
            <p:cNvSpPr txBox="1"/>
            <p:nvPr/>
          </p:nvSpPr>
          <p:spPr>
            <a:xfrm>
              <a:off x="16729029" y="11817231"/>
              <a:ext cx="2279652" cy="553961"/>
            </a:xfrm>
            <a:prstGeom prst="rect">
              <a:avLst/>
            </a:prstGeom>
            <a:noFill/>
          </p:spPr>
          <p:txBody>
            <a:bodyPr wrap="square" lIns="91422" tIns="45711" rIns="91422" bIns="45711" rtlCol="0">
              <a:spAutoFit/>
            </a:bodyPr>
            <a:lstStyle/>
            <a:p>
              <a:pPr algn="ctr"/>
              <a:r>
                <a:rPr lang="sr-Latn-ME" sz="1200">
                  <a:solidFill>
                    <a:schemeClr val="bg1"/>
                  </a:solidFill>
                  <a:latin typeface="Roboto Black" panose="02000000000000000000" pitchFamily="2" charset="0"/>
                  <a:ea typeface="Roboto Black" panose="02000000000000000000" pitchFamily="2" charset="0"/>
                  <a:cs typeface="Roboto" panose="02000000000000000000" pitchFamily="2" charset="0"/>
                </a:rPr>
                <a:t>CAUSES</a:t>
              </a:r>
              <a:endParaRPr lang="en-US" sz="1200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Roboto" panose="02000000000000000000" pitchFamily="2" charset="0"/>
              </a:endParaRPr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90D04A6-168C-8E4A-A36D-5778BE6255A9}"/>
              </a:ext>
            </a:extLst>
          </p:cNvPr>
          <p:cNvSpPr/>
          <p:nvPr/>
        </p:nvSpPr>
        <p:spPr>
          <a:xfrm>
            <a:off x="1135869" y="1407600"/>
            <a:ext cx="96372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>
                <a:solidFill>
                  <a:schemeClr val="tx2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Machines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AB9696FB-1734-8642-96DE-717E7C9A35F4}"/>
              </a:ext>
            </a:extLst>
          </p:cNvPr>
          <p:cNvSpPr/>
          <p:nvPr/>
        </p:nvSpPr>
        <p:spPr>
          <a:xfrm>
            <a:off x="3120791" y="1407600"/>
            <a:ext cx="93166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>
                <a:solidFill>
                  <a:schemeClr val="tx2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Materials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B6B820D3-4E59-D640-9FD6-15470A860AD6}"/>
              </a:ext>
            </a:extLst>
          </p:cNvPr>
          <p:cNvSpPr/>
          <p:nvPr/>
        </p:nvSpPr>
        <p:spPr>
          <a:xfrm>
            <a:off x="5109720" y="1407600"/>
            <a:ext cx="89159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>
                <a:solidFill>
                  <a:schemeClr val="tx2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Methods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2DB9E093-D821-1346-A427-463FC3252F6E}"/>
              </a:ext>
            </a:extLst>
          </p:cNvPr>
          <p:cNvSpPr/>
          <p:nvPr/>
        </p:nvSpPr>
        <p:spPr>
          <a:xfrm>
            <a:off x="919492" y="5710236"/>
            <a:ext cx="12923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>
                <a:solidFill>
                  <a:schemeClr val="tx2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Measurement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6A5EBC21-0E9F-6249-8F40-5DA0650413F6}"/>
              </a:ext>
            </a:extLst>
          </p:cNvPr>
          <p:cNvSpPr/>
          <p:nvPr/>
        </p:nvSpPr>
        <p:spPr>
          <a:xfrm>
            <a:off x="3292959" y="5710236"/>
            <a:ext cx="118974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>
                <a:solidFill>
                  <a:schemeClr val="tx2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Environment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0D80CCC6-76EB-4C46-8843-A056ACA0ECFC}"/>
              </a:ext>
            </a:extLst>
          </p:cNvPr>
          <p:cNvSpPr/>
          <p:nvPr/>
        </p:nvSpPr>
        <p:spPr>
          <a:xfrm>
            <a:off x="5860307" y="5710269"/>
            <a:ext cx="73449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>
                <a:solidFill>
                  <a:schemeClr val="tx2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People</a:t>
            </a:r>
          </a:p>
        </p:txBody>
      </p:sp>
    </p:spTree>
    <p:extLst>
      <p:ext uri="{BB962C8B-B14F-4D97-AF65-F5344CB8AC3E}">
        <p14:creationId xmlns:p14="http://schemas.microsoft.com/office/powerpoint/2010/main" val="1301701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2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2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/>
      <p:bldP spid="58" grpId="0"/>
      <p:bldP spid="59" grpId="0"/>
      <p:bldP spid="60" grpId="0"/>
      <p:bldP spid="61" grpId="0"/>
      <p:bldP spid="6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80</Words>
  <Application>Microsoft Macintosh PowerPoint</Application>
  <PresentationFormat>Widescreen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Lato</vt:lpstr>
      <vt:lpstr>Roboto Black</vt:lpstr>
      <vt:lpstr>Roboto regular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Reagan Pannell</dc:creator>
  <cp:lastModifiedBy>Reagan Pannell</cp:lastModifiedBy>
  <cp:revision>1</cp:revision>
  <dcterms:created xsi:type="dcterms:W3CDTF">2022-06-10T10:37:44Z</dcterms:created>
  <dcterms:modified xsi:type="dcterms:W3CDTF">2022-10-29T07:10:50Z</dcterms:modified>
</cp:coreProperties>
</file>